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hau Philomene" charset="1" panose="02000806040000020003"/>
      <p:regular r:id="rId15"/>
    </p:embeddedFont>
    <p:embeddedFont>
      <p:font typeface="HK Modular" charset="1" panose="000008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Magz" charset="1" panose="02000503000000000000"/>
      <p:regular r:id="rId19"/>
    </p:embeddedFont>
    <p:embeddedFont>
      <p:font typeface="Academy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679" y="5752723"/>
            <a:ext cx="8992417" cy="9347806"/>
          </a:xfrm>
          <a:custGeom>
            <a:avLst/>
            <a:gdLst/>
            <a:ahLst/>
            <a:cxnLst/>
            <a:rect r="r" b="b" t="t" l="l"/>
            <a:pathLst>
              <a:path h="9347806" w="8992417">
                <a:moveTo>
                  <a:pt x="0" y="0"/>
                </a:moveTo>
                <a:lnTo>
                  <a:pt x="8992416" y="0"/>
                </a:lnTo>
                <a:lnTo>
                  <a:pt x="8992416" y="9347805"/>
                </a:lnTo>
                <a:lnTo>
                  <a:pt x="0" y="9347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8585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9323187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3772773" y="923925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72773" y="106680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278350" y="1031675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297400" y="5752723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47750" y="5862260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47750" y="1028700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6823746" y="1899098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804696" y="7088804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898068" y="1899098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917118" y="7088804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320641" y="8572859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5320641" y="1880048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898068" y="1860998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898068" y="8553809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524281" y="1467940"/>
            <a:ext cx="12803883" cy="7209694"/>
          </a:xfrm>
          <a:custGeom>
            <a:avLst/>
            <a:gdLst/>
            <a:ahLst/>
            <a:cxnLst/>
            <a:rect r="r" b="b" t="t" l="l"/>
            <a:pathLst>
              <a:path h="7209694" w="12803883">
                <a:moveTo>
                  <a:pt x="0" y="0"/>
                </a:moveTo>
                <a:lnTo>
                  <a:pt x="12803883" y="0"/>
                </a:lnTo>
                <a:lnTo>
                  <a:pt x="12803883" y="7209694"/>
                </a:lnTo>
                <a:lnTo>
                  <a:pt x="0" y="720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79519" y="7443920"/>
            <a:ext cx="10479572" cy="114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3693">
                <a:solidFill>
                  <a:srgbClr val="E0F6FE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ANALISIS DE CIBERSEGURIDAD EN AUSTRALIA </a:t>
            </a:r>
          </a:p>
          <a:p>
            <a:pPr algn="ctr">
              <a:lnSpc>
                <a:spcPts val="2954"/>
              </a:lnSpc>
            </a:pPr>
            <a:r>
              <a:rPr lang="en-US" sz="3693">
                <a:solidFill>
                  <a:srgbClr val="C9EFFC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(2015–2024)</a:t>
            </a:r>
          </a:p>
          <a:p>
            <a:pPr algn="ctr">
              <a:lnSpc>
                <a:spcPts val="295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-155147" y="2343833"/>
            <a:ext cx="17658220" cy="36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3"/>
              </a:lnSpc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¿PROTEGE EL </a:t>
            </a:r>
          </a:p>
          <a:p>
            <a:pPr algn="ctr">
              <a:lnSpc>
                <a:spcPts val="6973"/>
              </a:lnSpc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DESARROLLO DIGITAL </a:t>
            </a:r>
          </a:p>
          <a:p>
            <a:pPr algn="ctr">
              <a:lnSpc>
                <a:spcPts val="6973"/>
              </a:lnSpc>
              <a:spcBef>
                <a:spcPct val="0"/>
              </a:spcBef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FRENTE A LAS BRECHAS DE SEGURIDAD?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28681" y="8704442"/>
            <a:ext cx="558745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RAQUEL LIMPO MARTÍNEZ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29">
            <a:off x="16821942" y="-2245099"/>
            <a:ext cx="6738528" cy="5985320"/>
          </a:xfrm>
          <a:custGeom>
            <a:avLst/>
            <a:gdLst/>
            <a:ahLst/>
            <a:cxnLst/>
            <a:rect r="r" b="b" t="t" l="l"/>
            <a:pathLst>
              <a:path h="5985320" w="6738528">
                <a:moveTo>
                  <a:pt x="0" y="0"/>
                </a:moveTo>
                <a:lnTo>
                  <a:pt x="6738528" y="0"/>
                </a:lnTo>
                <a:lnTo>
                  <a:pt x="6738528" y="5985320"/>
                </a:lnTo>
                <a:lnTo>
                  <a:pt x="0" y="5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84615">
            <a:off x="-2671580" y="-1455354"/>
            <a:ext cx="5587084" cy="4962580"/>
          </a:xfrm>
          <a:custGeom>
            <a:avLst/>
            <a:gdLst/>
            <a:ahLst/>
            <a:cxnLst/>
            <a:rect r="r" b="b" t="t" l="l"/>
            <a:pathLst>
              <a:path h="4962580" w="5587084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5931">
            <a:off x="13300938" y="4644956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3949025" y="6006467"/>
            <a:ext cx="12971336" cy="527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2124" y="4972984"/>
            <a:ext cx="3884722" cy="3884722"/>
          </a:xfrm>
          <a:custGeom>
            <a:avLst/>
            <a:gdLst/>
            <a:ahLst/>
            <a:cxnLst/>
            <a:rect r="r" b="b" t="t" l="l"/>
            <a:pathLst>
              <a:path h="3884722" w="3884722">
                <a:moveTo>
                  <a:pt x="0" y="0"/>
                </a:moveTo>
                <a:lnTo>
                  <a:pt x="3884722" y="0"/>
                </a:lnTo>
                <a:lnTo>
                  <a:pt x="3884722" y="3884722"/>
                </a:lnTo>
                <a:lnTo>
                  <a:pt x="0" y="3884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4327375" y="7070281"/>
            <a:ext cx="8297213" cy="599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3846768" y="8205674"/>
            <a:ext cx="12796515" cy="527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02068" y="4432233"/>
            <a:ext cx="4873106" cy="4966223"/>
          </a:xfrm>
          <a:custGeom>
            <a:avLst/>
            <a:gdLst/>
            <a:ahLst/>
            <a:cxnLst/>
            <a:rect r="r" b="b" t="t" l="l"/>
            <a:pathLst>
              <a:path h="4966223" w="4873106">
                <a:moveTo>
                  <a:pt x="0" y="0"/>
                </a:moveTo>
                <a:lnTo>
                  <a:pt x="4873106" y="0"/>
                </a:lnTo>
                <a:lnTo>
                  <a:pt x="4873106" y="4966223"/>
                </a:lnTo>
                <a:lnTo>
                  <a:pt x="0" y="4966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1784" y="812259"/>
            <a:ext cx="1592857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¿CÓMO SE MIDE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50598" y="1292254"/>
            <a:ext cx="1420109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LA CIBERSEGURIDAD?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53417" y="6236525"/>
            <a:ext cx="496694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GCI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(Global Security Index)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38622" y="7371919"/>
            <a:ext cx="608596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DDL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(Digital Development Level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1131" y="8435733"/>
            <a:ext cx="656215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CEI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(Cybersecurity Exposure Index)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8802" y="6792289"/>
            <a:ext cx="4668204" cy="5593709"/>
          </a:xfrm>
          <a:custGeom>
            <a:avLst/>
            <a:gdLst/>
            <a:ahLst/>
            <a:cxnLst/>
            <a:rect r="r" b="b" t="t" l="l"/>
            <a:pathLst>
              <a:path h="5593709" w="4668204">
                <a:moveTo>
                  <a:pt x="0" y="0"/>
                </a:moveTo>
                <a:lnTo>
                  <a:pt x="4668204" y="0"/>
                </a:lnTo>
                <a:lnTo>
                  <a:pt x="4668204" y="5593709"/>
                </a:lnTo>
                <a:lnTo>
                  <a:pt x="0" y="559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833" y="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2239" y="2650666"/>
            <a:ext cx="14486230" cy="887282"/>
          </a:xfrm>
          <a:custGeom>
            <a:avLst/>
            <a:gdLst/>
            <a:ahLst/>
            <a:cxnLst/>
            <a:rect r="r" b="b" t="t" l="l"/>
            <a:pathLst>
              <a:path h="887282" w="14486230">
                <a:moveTo>
                  <a:pt x="0" y="0"/>
                </a:moveTo>
                <a:lnTo>
                  <a:pt x="14486230" y="0"/>
                </a:lnTo>
                <a:lnTo>
                  <a:pt x="14486230" y="887282"/>
                </a:lnTo>
                <a:lnTo>
                  <a:pt x="0" y="887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67933" y="4347573"/>
            <a:ext cx="4432243" cy="1638378"/>
          </a:xfrm>
          <a:custGeom>
            <a:avLst/>
            <a:gdLst/>
            <a:ahLst/>
            <a:cxnLst/>
            <a:rect r="r" b="b" t="t" l="l"/>
            <a:pathLst>
              <a:path h="1638378" w="4432243">
                <a:moveTo>
                  <a:pt x="0" y="0"/>
                </a:moveTo>
                <a:lnTo>
                  <a:pt x="4432243" y="0"/>
                </a:lnTo>
                <a:lnTo>
                  <a:pt x="4432243" y="1638378"/>
                </a:lnTo>
                <a:lnTo>
                  <a:pt x="0" y="1638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54239" y="7089563"/>
            <a:ext cx="7059631" cy="5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9"/>
              </a:lnSpc>
            </a:pPr>
            <a:r>
              <a:rPr lang="en-US" sz="3307" spc="99">
                <a:solidFill>
                  <a:srgbClr val="C9EFFC"/>
                </a:solidFill>
                <a:latin typeface="Poppins"/>
                <a:ea typeface="Poppins"/>
                <a:cs typeface="Poppins"/>
                <a:sym typeface="Poppins"/>
              </a:rPr>
              <a:t>Alta digitalización + Alto riesgo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265" y="617286"/>
            <a:ext cx="16307747" cy="9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4664">
                <a:solidFill>
                  <a:srgbClr val="E0F6FE"/>
                </a:solidFill>
                <a:latin typeface="HK Modular"/>
                <a:ea typeface="HK Modular"/>
                <a:cs typeface="HK Modular"/>
                <a:sym typeface="HK Modular"/>
              </a:rPr>
              <a:t>INTRODUCCIÓN A LA SITUACIÓN DE AUSTRALIA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29">
            <a:off x="14367777" y="-685902"/>
            <a:ext cx="6738528" cy="5985320"/>
          </a:xfrm>
          <a:custGeom>
            <a:avLst/>
            <a:gdLst/>
            <a:ahLst/>
            <a:cxnLst/>
            <a:rect r="r" b="b" t="t" l="l"/>
            <a:pathLst>
              <a:path h="5985320" w="6738528">
                <a:moveTo>
                  <a:pt x="0" y="0"/>
                </a:moveTo>
                <a:lnTo>
                  <a:pt x="6738528" y="0"/>
                </a:lnTo>
                <a:lnTo>
                  <a:pt x="6738528" y="5985319"/>
                </a:lnTo>
                <a:lnTo>
                  <a:pt x="0" y="5985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84615">
            <a:off x="-2671580" y="-1455354"/>
            <a:ext cx="5587084" cy="4962580"/>
          </a:xfrm>
          <a:custGeom>
            <a:avLst/>
            <a:gdLst/>
            <a:ahLst/>
            <a:cxnLst/>
            <a:rect r="r" b="b" t="t" l="l"/>
            <a:pathLst>
              <a:path h="4962580" w="5587084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5931">
            <a:off x="-2929662" y="4901948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2708" y="1095606"/>
            <a:ext cx="16882584" cy="8741927"/>
          </a:xfrm>
          <a:custGeom>
            <a:avLst/>
            <a:gdLst/>
            <a:ahLst/>
            <a:cxnLst/>
            <a:rect r="r" b="b" t="t" l="l"/>
            <a:pathLst>
              <a:path h="8741927" w="16882584">
                <a:moveTo>
                  <a:pt x="0" y="0"/>
                </a:moveTo>
                <a:lnTo>
                  <a:pt x="16882584" y="0"/>
                </a:lnTo>
                <a:lnTo>
                  <a:pt x="16882584" y="8741927"/>
                </a:lnTo>
                <a:lnTo>
                  <a:pt x="0" y="8741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4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7118" y="415752"/>
            <a:ext cx="13873764" cy="67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1"/>
              </a:lnSpc>
            </a:pPr>
            <a:r>
              <a:rPr lang="en-US" sz="5526">
                <a:solidFill>
                  <a:srgbClr val="FFFFFF"/>
                </a:solidFill>
                <a:latin typeface="Magz"/>
                <a:ea typeface="Magz"/>
                <a:cs typeface="Magz"/>
                <a:sym typeface="Magz"/>
              </a:rPr>
              <a:t>EVOLUCIÓN DE LAS BRECHAS DE SEGURIDAD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5931">
            <a:off x="-2655605" y="5557164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69373">
            <a:off x="14159778" y="-124507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29044"/>
            <a:ext cx="4565478" cy="3884807"/>
          </a:xfrm>
          <a:custGeom>
            <a:avLst/>
            <a:gdLst/>
            <a:ahLst/>
            <a:cxnLst/>
            <a:rect r="r" b="b" t="t" l="l"/>
            <a:pathLst>
              <a:path h="3884807" w="4565478">
                <a:moveTo>
                  <a:pt x="0" y="0"/>
                </a:moveTo>
                <a:lnTo>
                  <a:pt x="4565478" y="0"/>
                </a:lnTo>
                <a:lnTo>
                  <a:pt x="4565478" y="3884807"/>
                </a:lnTo>
                <a:lnTo>
                  <a:pt x="0" y="3884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757" y="2649477"/>
            <a:ext cx="15442844" cy="4787282"/>
          </a:xfrm>
          <a:custGeom>
            <a:avLst/>
            <a:gdLst/>
            <a:ahLst/>
            <a:cxnLst/>
            <a:rect r="r" b="b" t="t" l="l"/>
            <a:pathLst>
              <a:path h="4787282" w="15442844">
                <a:moveTo>
                  <a:pt x="0" y="0"/>
                </a:moveTo>
                <a:lnTo>
                  <a:pt x="15442844" y="0"/>
                </a:lnTo>
                <a:lnTo>
                  <a:pt x="15442844" y="4787282"/>
                </a:lnTo>
                <a:lnTo>
                  <a:pt x="0" y="4787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46877" y="7929442"/>
            <a:ext cx="12797964" cy="118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84A9F3"/>
                </a:solidFill>
                <a:latin typeface="Poppins"/>
                <a:ea typeface="Poppins"/>
                <a:cs typeface="Poppins"/>
                <a:sym typeface="Poppins"/>
              </a:rPr>
              <a:t>• Sanidad, Banca y Educación los sectores más atacados</a:t>
            </a:r>
          </a:p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84A9F3"/>
                </a:solidFill>
                <a:latin typeface="Poppins"/>
                <a:ea typeface="Poppins"/>
                <a:cs typeface="Poppins"/>
                <a:sym typeface="Poppins"/>
              </a:rPr>
              <a:t>• Datos muy sensibles y poca protección técnica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38" y="480060"/>
            <a:ext cx="15391929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b="true" sz="4800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¿QUÉ SECTORES ECONÓMICOS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48447"/>
            <a:ext cx="14088528" cy="49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b="true" sz="4294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 SUFREN MÁS LOS CIBERATAQUES?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79571">
            <a:off x="-1764122" y="-761131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3302">
            <a:off x="12766020" y="6327257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4500" y="9453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8576" y="320548"/>
            <a:ext cx="15850578" cy="147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9"/>
              </a:lnSpc>
            </a:pPr>
            <a:r>
              <a:rPr lang="en-US" b="true" sz="5465" spc="153">
                <a:solidFill>
                  <a:srgbClr val="E9E9E9"/>
                </a:solidFill>
                <a:latin typeface="HK Modular"/>
                <a:ea typeface="HK Modular"/>
                <a:cs typeface="HK Modular"/>
                <a:sym typeface="HK Modular"/>
              </a:rPr>
              <a:t>CONTEXTO POLÍTICO Y TECNOLÓGICO POR PERIODOS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0529" y="2778695"/>
            <a:ext cx="889635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2015-16 P</a:t>
            </a: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rimeras estrategias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0529" y="4583529"/>
            <a:ext cx="1108665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2017-18 Huawei y las leyes de cifrado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529" y="5722478"/>
            <a:ext cx="1516886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2019–2020: Pand</a:t>
            </a: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emia, teletrabajo y  ataques masivos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529" y="7513814"/>
            <a:ext cx="1134263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2021–2024: IA, </a:t>
            </a: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ransomware, leyes nuevas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32179" y="3337211"/>
            <a:ext cx="1420514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Hackeos en el censo llevan a la c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reación del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Australian Cyber Security Centre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2179" y="5126848"/>
            <a:ext cx="1190699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Prohíbe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Huawei en redes 5G y aprueba leyes de acceso a cifrado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2179" y="6270483"/>
            <a:ext cx="1198765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taques al Parlamento, al Gobierno y a partidos políticos causaron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 nueva estrategia con una inversión gigantesca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2179" y="8151025"/>
            <a:ext cx="13765113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gobierno priorizó la ciberseguridad con mayores sanciones, especialmente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ransomware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69373">
            <a:off x="15369270" y="-1286632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58" y="7777156"/>
            <a:ext cx="2318183" cy="2509844"/>
          </a:xfrm>
          <a:custGeom>
            <a:avLst/>
            <a:gdLst/>
            <a:ahLst/>
            <a:cxnLst/>
            <a:rect r="r" b="b" t="t" l="l"/>
            <a:pathLst>
              <a:path h="2509844" w="2318183">
                <a:moveTo>
                  <a:pt x="0" y="0"/>
                </a:moveTo>
                <a:lnTo>
                  <a:pt x="2318184" y="0"/>
                </a:lnTo>
                <a:lnTo>
                  <a:pt x="2318184" y="2509844"/>
                </a:lnTo>
                <a:lnTo>
                  <a:pt x="0" y="250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668" y="1930823"/>
            <a:ext cx="15907616" cy="7296587"/>
          </a:xfrm>
          <a:custGeom>
            <a:avLst/>
            <a:gdLst/>
            <a:ahLst/>
            <a:cxnLst/>
            <a:rect r="r" b="b" t="t" l="l"/>
            <a:pathLst>
              <a:path h="7296587" w="15907616">
                <a:moveTo>
                  <a:pt x="0" y="0"/>
                </a:moveTo>
                <a:lnTo>
                  <a:pt x="15907617" y="0"/>
                </a:lnTo>
                <a:lnTo>
                  <a:pt x="15907617" y="7296587"/>
                </a:lnTo>
                <a:lnTo>
                  <a:pt x="0" y="7296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08" t="-10582" r="-7182" b="-37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5314" y="260350"/>
            <a:ext cx="15991533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6399">
                <a:solidFill>
                  <a:srgbClr val="84A9F3"/>
                </a:solidFill>
                <a:latin typeface="Academy"/>
                <a:ea typeface="Academy"/>
                <a:cs typeface="Academy"/>
                <a:sym typeface="Academy"/>
              </a:rPr>
              <a:t>IMPACTO ECONÓMICO Y SOCIAL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4751" y="9073142"/>
            <a:ext cx="889640" cy="42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384">
                <a:solidFill>
                  <a:srgbClr val="14249E"/>
                </a:solidFill>
                <a:latin typeface="Poppins"/>
                <a:ea typeface="Poppins"/>
                <a:cs typeface="Poppins"/>
                <a:sym typeface="Poppins"/>
              </a:rPr>
              <a:t>5.5x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0612" y="9160735"/>
            <a:ext cx="889640" cy="42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384">
                <a:solidFill>
                  <a:srgbClr val="14249E"/>
                </a:solidFill>
                <a:latin typeface="Poppins"/>
                <a:ea typeface="Poppins"/>
                <a:cs typeface="Poppins"/>
                <a:sym typeface="Poppins"/>
              </a:rPr>
              <a:t>2.4x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69373">
            <a:off x="-1125285" y="-102870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8305" y="131522"/>
            <a:ext cx="1973473" cy="1202024"/>
          </a:xfrm>
          <a:custGeom>
            <a:avLst/>
            <a:gdLst/>
            <a:ahLst/>
            <a:cxnLst/>
            <a:rect r="r" b="b" t="t" l="l"/>
            <a:pathLst>
              <a:path h="1202024" w="1973473">
                <a:moveTo>
                  <a:pt x="0" y="0"/>
                </a:moveTo>
                <a:lnTo>
                  <a:pt x="1973473" y="0"/>
                </a:lnTo>
                <a:lnTo>
                  <a:pt x="1973473" y="1202025"/>
                </a:lnTo>
                <a:lnTo>
                  <a:pt x="0" y="1202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2525" y="2007675"/>
            <a:ext cx="14953937" cy="8182035"/>
          </a:xfrm>
          <a:custGeom>
            <a:avLst/>
            <a:gdLst/>
            <a:ahLst/>
            <a:cxnLst/>
            <a:rect r="r" b="b" t="t" l="l"/>
            <a:pathLst>
              <a:path h="8182035" w="14953937">
                <a:moveTo>
                  <a:pt x="0" y="0"/>
                </a:moveTo>
                <a:lnTo>
                  <a:pt x="14953937" y="0"/>
                </a:lnTo>
                <a:lnTo>
                  <a:pt x="14953937" y="8182036"/>
                </a:lnTo>
                <a:lnTo>
                  <a:pt x="0" y="818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5" t="-690" r="-26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9444" y="445771"/>
            <a:ext cx="16305191" cy="58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5099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 INVERSIÓN EN TIC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7144" y="1354358"/>
            <a:ext cx="13322156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4199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VS. PÉRDIDAS POR CIBERATAQUES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0771" y="499428"/>
            <a:ext cx="15640331" cy="1080605"/>
          </a:xfrm>
          <a:custGeom>
            <a:avLst/>
            <a:gdLst/>
            <a:ahLst/>
            <a:cxnLst/>
            <a:rect r="r" b="b" t="t" l="l"/>
            <a:pathLst>
              <a:path h="1080605" w="15640331">
                <a:moveTo>
                  <a:pt x="0" y="0"/>
                </a:moveTo>
                <a:lnTo>
                  <a:pt x="15640331" y="0"/>
                </a:lnTo>
                <a:lnTo>
                  <a:pt x="15640331" y="1080604"/>
                </a:lnTo>
                <a:lnTo>
                  <a:pt x="0" y="108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7033" y="7505653"/>
            <a:ext cx="7315200" cy="353249"/>
          </a:xfrm>
          <a:custGeom>
            <a:avLst/>
            <a:gdLst/>
            <a:ahLst/>
            <a:cxnLst/>
            <a:rect r="r" b="b" t="t" l="l"/>
            <a:pathLst>
              <a:path h="353249" w="7315200">
                <a:moveTo>
                  <a:pt x="0" y="0"/>
                </a:moveTo>
                <a:lnTo>
                  <a:pt x="7315200" y="0"/>
                </a:lnTo>
                <a:lnTo>
                  <a:pt x="7315200" y="353249"/>
                </a:lnTo>
                <a:lnTo>
                  <a:pt x="0" y="353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7289" y="850822"/>
            <a:ext cx="10898971" cy="86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</a:pPr>
            <a:r>
              <a:rPr lang="en-US" b="true" sz="6200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RECOMENDACIONES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111239">
            <a:off x="5129648" y="7141329"/>
            <a:ext cx="7630528" cy="7932094"/>
          </a:xfrm>
          <a:custGeom>
            <a:avLst/>
            <a:gdLst/>
            <a:ahLst/>
            <a:cxnLst/>
            <a:rect r="r" b="b" t="t" l="l"/>
            <a:pathLst>
              <a:path h="7932094" w="7630528">
                <a:moveTo>
                  <a:pt x="0" y="0"/>
                </a:moveTo>
                <a:lnTo>
                  <a:pt x="7630528" y="0"/>
                </a:lnTo>
                <a:lnTo>
                  <a:pt x="7630528" y="7932094"/>
                </a:lnTo>
                <a:lnTo>
                  <a:pt x="0" y="793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6306" y="8401827"/>
            <a:ext cx="1120184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BFEFE"/>
                </a:solidFill>
                <a:latin typeface="Poppins"/>
                <a:ea typeface="Poppins"/>
                <a:cs typeface="Poppins"/>
                <a:sym typeface="Poppins"/>
              </a:rPr>
              <a:t>El desarrollo digital es la autopista. La ciberseguridad, el airbag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99666" y="2327252"/>
            <a:ext cx="9469934" cy="444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68674" indent="-684337" lvl="1">
              <a:lnSpc>
                <a:spcPts val="8875"/>
              </a:lnSpc>
              <a:buFont typeface="Arial"/>
              <a:buChar char="•"/>
            </a:pPr>
            <a:r>
              <a:rPr lang="en-US" sz="6339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Fortalecer defensa con IA</a:t>
            </a:r>
          </a:p>
          <a:p>
            <a:pPr algn="l" marL="1368674" indent="-684337" lvl="1">
              <a:lnSpc>
                <a:spcPts val="8875"/>
              </a:lnSpc>
              <a:buFont typeface="Arial"/>
              <a:buChar char="•"/>
            </a:pPr>
            <a:r>
              <a:rPr lang="en-US" sz="6339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Concienciación</a:t>
            </a:r>
          </a:p>
          <a:p>
            <a:pPr algn="l" marL="1368674" indent="-684337" lvl="1">
              <a:lnSpc>
                <a:spcPts val="8875"/>
              </a:lnSpc>
              <a:buFont typeface="Arial"/>
              <a:buChar char="•"/>
            </a:pPr>
            <a:r>
              <a:rPr lang="en-US" sz="6339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Sanciones y control</a:t>
            </a:r>
          </a:p>
          <a:p>
            <a:pPr algn="l" marL="1368674" indent="-684337" lvl="1">
              <a:lnSpc>
                <a:spcPts val="8875"/>
              </a:lnSpc>
              <a:buFont typeface="Arial"/>
              <a:buChar char="•"/>
            </a:pPr>
            <a:r>
              <a:rPr lang="en-US" sz="6339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Auditorías y simulacros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DAGletgOozg</dc:identifier>
  <dcterms:modified xsi:type="dcterms:W3CDTF">2011-08-01T06:04:30Z</dcterms:modified>
  <cp:revision>1</cp:revision>
  <dc:title>Copia de CYBER</dc:title>
</cp:coreProperties>
</file>